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2" r:id="rId6"/>
    <p:sldMasterId id="2147483707" r:id="rId7"/>
    <p:sldMasterId id="2147483730" r:id="rId8"/>
  </p:sldMasterIdLst>
  <p:notesMasterIdLst>
    <p:notesMasterId r:id="rId17"/>
  </p:notesMasterIdLst>
  <p:handoutMasterIdLst>
    <p:handoutMasterId r:id="rId18"/>
  </p:handoutMasterIdLst>
  <p:sldIdLst>
    <p:sldId id="265" r:id="rId9"/>
    <p:sldId id="266" r:id="rId10"/>
    <p:sldId id="267" r:id="rId11"/>
    <p:sldId id="278" r:id="rId12"/>
    <p:sldId id="268" r:id="rId13"/>
    <p:sldId id="279" r:id="rId14"/>
    <p:sldId id="276" r:id="rId15"/>
    <p:sldId id="277" r:id="rId16"/>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0">
          <p15:clr>
            <a:srgbClr val="A4A3A4"/>
          </p15:clr>
        </p15:guide>
        <p15:guide id="2" pos="185">
          <p15:clr>
            <a:srgbClr val="A4A3A4"/>
          </p15:clr>
        </p15:guide>
      </p15:sldGuideLst>
    </p:ext>
    <p:ext uri="{2D200454-40CA-4A62-9FC3-DE9A4176ACB9}">
      <p15:notesGuideLst xmlns:p15="http://schemas.microsoft.com/office/powerpoint/2012/main">
        <p15:guide id="1" orient="horz" pos="3224">
          <p15:clr>
            <a:srgbClr val="A4A3A4"/>
          </p15:clr>
        </p15:guide>
        <p15:guide id="2" pos="429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5"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MasterView">
  <p:normalViewPr>
    <p:restoredLeft sz="15588" autoAdjust="0"/>
    <p:restoredTop sz="94849" autoAdjust="0"/>
  </p:normalViewPr>
  <p:slideViewPr>
    <p:cSldViewPr snapToGrid="0" showGuides="1">
      <p:cViewPr varScale="1">
        <p:scale>
          <a:sx n="66" d="100"/>
          <a:sy n="66" d="100"/>
        </p:scale>
        <p:origin x="1280" y="40"/>
      </p:cViewPr>
      <p:guideLst>
        <p:guide orient="horz" pos="770"/>
        <p:guide pos="185"/>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p:scale>
          <a:sx n="50" d="100"/>
          <a:sy n="50" d="100"/>
        </p:scale>
        <p:origin x="2672" y="-40"/>
      </p:cViewPr>
      <p:guideLst>
        <p:guide orient="horz" pos="3224"/>
        <p:guide pos="429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8T20:34:03.233" idx="4">
    <p:pos x="2390" y="1607"/>
    <p:text>Remove last 2 points</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2/12/2019</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92405661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68463" y="768350"/>
            <a:ext cx="5113337" cy="3836988"/>
          </a:xfrm>
          <a:prstGeom prst="rect">
            <a:avLst/>
          </a:prstGeom>
          <a:noFill/>
          <a:ln w="12700">
            <a:solidFill>
              <a:prstClr val="black"/>
            </a:solidFill>
          </a:ln>
        </p:spPr>
        <p:txBody>
          <a:bodyPr vert="horz" lIns="99048" tIns="49524" rIns="99048" bIns="49524" rtlCol="0" anchor="ctr"/>
          <a:lstStyle/>
          <a:p>
            <a:r>
              <a:rPr lang="en-US" dirty="0"/>
              <a:t>text</a:t>
            </a:r>
          </a:p>
        </p:txBody>
      </p:sp>
      <p:sp>
        <p:nvSpPr>
          <p:cNvPr id="5" name="Notes Placeholder 4"/>
          <p:cNvSpPr>
            <a:spLocks noGrp="1"/>
          </p:cNvSpPr>
          <p:nvPr>
            <p:ph type="body" sz="quarter" idx="3"/>
          </p:nvPr>
        </p:nvSpPr>
        <p:spPr>
          <a:xfrm>
            <a:off x="1752600" y="4946650"/>
            <a:ext cx="4956175" cy="4605576"/>
          </a:xfrm>
          <a:prstGeom prst="rect">
            <a:avLst/>
          </a:prstGeom>
        </p:spPr>
        <p:txBody>
          <a:bodyPr vert="horz" lIns="99048" tIns="49524" rIns="99048" bIns="4952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465970" y="6641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53493"/>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a:latin typeface="Arial" panose="020B0604020202020204" pitchFamily="34" charset="0"/>
                <a:cs typeface="Arial" panose="020B0604020202020204" pitchFamily="34" charset="0"/>
              </a:rPr>
              <a:t>Java Servlets 3.0			                          The Request Object </a:t>
            </a:r>
          </a:p>
        </p:txBody>
      </p:sp>
      <p:sp>
        <p:nvSpPr>
          <p:cNvPr id="12" name="Rectangle 14"/>
          <p:cNvSpPr>
            <a:spLocks noChangeArrowheads="1"/>
          </p:cNvSpPr>
          <p:nvPr/>
        </p:nvSpPr>
        <p:spPr bwMode="auto">
          <a:xfrm>
            <a:off x="4102225" y="9740348"/>
            <a:ext cx="2859730" cy="265044"/>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a:t>
            </a:r>
            <a:r>
              <a:rPr lang="en-US" sz="1000">
                <a:latin typeface="Arial" panose="020B0604020202020204" pitchFamily="34" charset="0"/>
                <a:cs typeface="Arial" panose="020B0604020202020204" pitchFamily="34" charset="0"/>
              </a:rPr>
              <a:t>Page </a:t>
            </a:r>
            <a:r>
              <a:rPr lang="en-US" sz="1000" smtClean="0">
                <a:latin typeface="Arial" panose="020B0604020202020204" pitchFamily="34" charset="0"/>
                <a:cs typeface="Arial" panose="020B0604020202020204" pitchFamily="34" charset="0"/>
              </a:rPr>
              <a:t>03-</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8"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350823864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p:cNvSpPr txBox="1">
            <a:spLocks noChangeArrowheads="1"/>
          </p:cNvSpPr>
          <p:nvPr/>
        </p:nvSpPr>
        <p:spPr bwMode="auto">
          <a:xfrm>
            <a:off x="142875" y="1133475"/>
            <a:ext cx="1304925"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20461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1" name="Rectangle 4"/>
          <p:cNvSpPr>
            <a:spLocks noGrp="1" noChangeArrowheads="1"/>
          </p:cNvSpPr>
          <p:nvPr>
            <p:ph type="body" idx="1"/>
          </p:nvPr>
        </p:nvSpPr>
        <p:spPr/>
        <p:txBody>
          <a:bodyPr/>
          <a:lstStyle/>
          <a:p>
            <a:r>
              <a:rPr lang="en-US" dirty="0"/>
              <a:t>Lesson Objectives:</a:t>
            </a:r>
          </a:p>
          <a:p>
            <a:r>
              <a:rPr lang="en-US" dirty="0"/>
              <a:t>This lesson introduces the Servlet request object. The lesson contents are:</a:t>
            </a:r>
          </a:p>
          <a:p>
            <a:r>
              <a:rPr lang="en-US" dirty="0"/>
              <a:t>Lesson 04: Request Object</a:t>
            </a:r>
          </a:p>
          <a:p>
            <a:pPr lvl="1"/>
            <a:r>
              <a:rPr lang="en-US" dirty="0"/>
              <a:t>4.1: Processing Get and Post Requests from Web Clients</a:t>
            </a:r>
          </a:p>
          <a:p>
            <a:pPr lvl="1"/>
            <a:r>
              <a:rPr lang="en-US" dirty="0"/>
              <a:t>4.2: Retrieve Parameters from HTML Forms</a:t>
            </a:r>
          </a:p>
          <a:p>
            <a:pPr lvl="1"/>
            <a:r>
              <a:rPr lang="en-US" dirty="0"/>
              <a:t>4.3: Retrieving Path Information</a:t>
            </a:r>
          </a:p>
          <a:p>
            <a:pPr lvl="1"/>
            <a:r>
              <a:rPr lang="en-US" dirty="0"/>
              <a:t>4.4: Retrieve Request Headers</a:t>
            </a:r>
            <a:endParaRPr lang="en-US" altLang="ja-JP" dirty="0"/>
          </a:p>
        </p:txBody>
      </p:sp>
      <p:sp>
        <p:nvSpPr>
          <p:cNvPr id="4" name="Text Box 5"/>
          <p:cNvSpPr txBox="1">
            <a:spLocks noChangeArrowheads="1"/>
          </p:cNvSpPr>
          <p:nvPr/>
        </p:nvSpPr>
        <p:spPr bwMode="auto">
          <a:xfrm>
            <a:off x="152400" y="1295400"/>
            <a:ext cx="1219200" cy="400110"/>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Explain the lesson coverage</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711043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Rectangle 3"/>
          <p:cNvSpPr>
            <a:spLocks noGrp="1" noChangeArrowheads="1"/>
          </p:cNvSpPr>
          <p:nvPr>
            <p:ph type="body" idx="1"/>
          </p:nvPr>
        </p:nvSpPr>
        <p:spPr/>
        <p:txBody>
          <a:bodyPr/>
          <a:lstStyle/>
          <a:p>
            <a:r>
              <a:rPr lang="en-US" dirty="0"/>
              <a:t>Need to explain that 2 methods could be used in Servlet to process the request (GET / POST).</a:t>
            </a:r>
          </a:p>
          <a:p>
            <a:endParaRPr lang="en-US" dirty="0"/>
          </a:p>
          <a:p>
            <a:r>
              <a:rPr lang="en-US" dirty="0"/>
              <a:t>The methods are present in the HTTP specification which are exposed in Servlet API.</a:t>
            </a:r>
          </a:p>
          <a:p>
            <a:endParaRPr lang="en-US" dirty="0"/>
          </a:p>
          <a:p>
            <a:r>
              <a:rPr lang="en-US" dirty="0"/>
              <a:t>Differences between them being:</a:t>
            </a:r>
          </a:p>
          <a:p>
            <a:r>
              <a:rPr lang="en-US" dirty="0"/>
              <a:t>GET : not secured and POST:  secured</a:t>
            </a:r>
          </a:p>
          <a:p>
            <a:r>
              <a:rPr lang="en-US" dirty="0"/>
              <a:t>GET: data gets appended in URL and POST: data is appended as a part of request body</a:t>
            </a:r>
          </a:p>
          <a:p>
            <a:r>
              <a:rPr lang="en-US" dirty="0"/>
              <a:t>GET: limitation of data to be appended and POST: unlimited data could be appended</a:t>
            </a:r>
          </a:p>
          <a:p>
            <a:endParaRPr lang="en-US" dirty="0"/>
          </a:p>
          <a:p>
            <a:r>
              <a:rPr lang="en-US" dirty="0"/>
              <a:t>Other methods of the Http Specification are:</a:t>
            </a:r>
          </a:p>
          <a:p>
            <a:r>
              <a:rPr lang="en-US" dirty="0"/>
              <a:t>PUT : Replaces all current representations of the target resource with the uploaded content</a:t>
            </a:r>
          </a:p>
          <a:p>
            <a:r>
              <a:rPr lang="en-US" dirty="0"/>
              <a:t>HEAD : Same as GET, but transfers the status line and header section only.</a:t>
            </a:r>
          </a:p>
          <a:p>
            <a:r>
              <a:rPr lang="en-US" dirty="0"/>
              <a:t>DELETE : Removes all current representations of the target resource given by a URI.</a:t>
            </a:r>
          </a:p>
          <a:p>
            <a:r>
              <a:rPr lang="en-US" dirty="0"/>
              <a:t>TRACE : Performs a message loop-back test along the path to the target resource</a:t>
            </a:r>
          </a:p>
          <a:p>
            <a:r>
              <a:rPr lang="en-US" dirty="0"/>
              <a:t>OPTIONS : Describes the communication options for the target resource</a:t>
            </a:r>
          </a:p>
          <a:p>
            <a:r>
              <a:rPr lang="en-US" dirty="0"/>
              <a:t>CONNECT : Establishes a tunnel to the server identified by a given URI</a:t>
            </a:r>
          </a:p>
          <a:p>
            <a:endParaRPr lang="en-US" dirty="0"/>
          </a:p>
        </p:txBody>
      </p:sp>
      <p:sp>
        <p:nvSpPr>
          <p:cNvPr id="4" name="Text Box 5"/>
          <p:cNvSpPr txBox="1">
            <a:spLocks noChangeArrowheads="1"/>
          </p:cNvSpPr>
          <p:nvPr/>
        </p:nvSpPr>
        <p:spPr bwMode="auto">
          <a:xfrm>
            <a:off x="152400" y="1295400"/>
            <a:ext cx="1295400" cy="861774"/>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Introducing GET / POST methods. Their usage and differences need to be explained here. </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66441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9" name="Rectangle 3"/>
          <p:cNvSpPr>
            <a:spLocks noGrp="1" noChangeArrowheads="1"/>
          </p:cNvSpPr>
          <p:nvPr>
            <p:ph type="body" idx="1"/>
          </p:nvPr>
        </p:nvSpPr>
        <p:spPr/>
        <p:txBody>
          <a:bodyPr>
            <a:normAutofit/>
          </a:bodyPr>
          <a:lstStyle/>
          <a:p>
            <a:r>
              <a:rPr lang="en-US" dirty="0"/>
              <a:t>Processing Get and Post Requests from Web Clients:</a:t>
            </a:r>
          </a:p>
          <a:p>
            <a:endParaRPr lang="en-US" dirty="0"/>
          </a:p>
          <a:p>
            <a:r>
              <a:rPr lang="en-US" dirty="0"/>
              <a:t>Request – Information / data / parameters sent from the client (browser) to Server for processing and formulating a response.</a:t>
            </a:r>
          </a:p>
          <a:p>
            <a:r>
              <a:rPr lang="en-US" dirty="0"/>
              <a:t>When a servlet accepts a request from a client (service(Request , Response) method), the container creates and hands over two objects, </a:t>
            </a:r>
            <a:r>
              <a:rPr lang="en-US" dirty="0" err="1"/>
              <a:t>ServletRequest</a:t>
            </a:r>
            <a:r>
              <a:rPr lang="en-US" dirty="0"/>
              <a:t> and </a:t>
            </a:r>
            <a:r>
              <a:rPr lang="en-US" dirty="0" err="1"/>
              <a:t>ServletResponse</a:t>
            </a:r>
            <a:r>
              <a:rPr lang="en-US" dirty="0"/>
              <a:t>. The </a:t>
            </a:r>
            <a:r>
              <a:rPr lang="en-US" dirty="0" err="1"/>
              <a:t>ServletRequest</a:t>
            </a:r>
            <a:r>
              <a:rPr lang="en-US" dirty="0"/>
              <a:t> object encapsulates the communication from the client to the server, while the </a:t>
            </a:r>
            <a:r>
              <a:rPr lang="en-US" dirty="0" err="1"/>
              <a:t>ServletResponse</a:t>
            </a:r>
            <a:r>
              <a:rPr lang="en-US" dirty="0"/>
              <a:t> object encapsulates the communication from the server back to the client. </a:t>
            </a:r>
          </a:p>
          <a:p>
            <a:endParaRPr lang="en-US" dirty="0"/>
          </a:p>
          <a:p>
            <a:r>
              <a:rPr lang="en-US" dirty="0"/>
              <a:t>Since we are using HTTP protocol, the container would  handover </a:t>
            </a:r>
            <a:r>
              <a:rPr lang="en-US" dirty="0" err="1"/>
              <a:t>HttpServletRequest</a:t>
            </a:r>
            <a:r>
              <a:rPr lang="en-US" dirty="0"/>
              <a:t> and </a:t>
            </a:r>
            <a:r>
              <a:rPr lang="en-US" dirty="0" err="1"/>
              <a:t>HttpServletResponse</a:t>
            </a:r>
            <a:r>
              <a:rPr lang="en-US" dirty="0"/>
              <a:t> objects to the service() method of </a:t>
            </a:r>
            <a:r>
              <a:rPr lang="en-US" dirty="0" err="1"/>
              <a:t>HttpServlet</a:t>
            </a:r>
            <a:r>
              <a:rPr lang="en-US" dirty="0"/>
              <a:t> class. </a:t>
            </a:r>
            <a:r>
              <a:rPr lang="en-US" dirty="0" err="1"/>
              <a:t>Thias</a:t>
            </a:r>
            <a:r>
              <a:rPr lang="en-US" dirty="0"/>
              <a:t> is done by </a:t>
            </a:r>
            <a:r>
              <a:rPr lang="en-US" dirty="0" err="1"/>
              <a:t>downcasting</a:t>
            </a:r>
            <a:r>
              <a:rPr lang="en-US" dirty="0"/>
              <a:t> </a:t>
            </a:r>
            <a:r>
              <a:rPr lang="en-US" dirty="0" err="1"/>
              <a:t>ServletRequest</a:t>
            </a:r>
            <a:r>
              <a:rPr lang="en-US" dirty="0"/>
              <a:t> to </a:t>
            </a:r>
            <a:r>
              <a:rPr lang="en-US" dirty="0" err="1"/>
              <a:t>HttpServletRequest</a:t>
            </a:r>
            <a:r>
              <a:rPr lang="en-US" dirty="0"/>
              <a:t> and </a:t>
            </a:r>
            <a:r>
              <a:rPr lang="en-US" dirty="0" err="1"/>
              <a:t>ServletResponse</a:t>
            </a:r>
            <a:r>
              <a:rPr lang="en-US" dirty="0"/>
              <a:t> to </a:t>
            </a:r>
            <a:r>
              <a:rPr lang="en-US" dirty="0" err="1"/>
              <a:t>HttpServletResponse</a:t>
            </a:r>
            <a:r>
              <a:rPr lang="en-US" dirty="0"/>
              <a:t>.</a:t>
            </a:r>
          </a:p>
          <a:p>
            <a:endParaRPr lang="en-US" dirty="0"/>
          </a:p>
          <a:p>
            <a:r>
              <a:rPr lang="en-US" dirty="0"/>
              <a:t>Request parameters:</a:t>
            </a:r>
          </a:p>
          <a:p>
            <a:r>
              <a:rPr lang="en-US" dirty="0"/>
              <a:t>The </a:t>
            </a:r>
            <a:r>
              <a:rPr lang="en-US" dirty="0" err="1"/>
              <a:t>ServletRequest</a:t>
            </a:r>
            <a:r>
              <a:rPr lang="en-US" dirty="0"/>
              <a:t> (or </a:t>
            </a:r>
            <a:r>
              <a:rPr lang="en-US" dirty="0" err="1"/>
              <a:t>HttpServletRequest</a:t>
            </a:r>
            <a:r>
              <a:rPr lang="en-US" dirty="0"/>
              <a:t> object if using </a:t>
            </a:r>
            <a:r>
              <a:rPr lang="en-US" dirty="0" err="1"/>
              <a:t>HttpServlet</a:t>
            </a:r>
            <a:r>
              <a:rPr lang="en-US" dirty="0"/>
              <a:t>) contains a lot of information. We shall see how servlet processes form parameters.</a:t>
            </a:r>
          </a:p>
          <a:p>
            <a:pPr lvl="1"/>
            <a:r>
              <a:rPr lang="en-US" dirty="0"/>
              <a:t>public String </a:t>
            </a:r>
            <a:r>
              <a:rPr lang="en-US" dirty="0" err="1"/>
              <a:t>ServletRequest.getParameter</a:t>
            </a:r>
            <a:r>
              <a:rPr lang="en-US" dirty="0"/>
              <a:t> (String name): This returns the value of the named parameter as a String or null if parameter wasn’t specified.</a:t>
            </a:r>
          </a:p>
          <a:p>
            <a:pPr lvl="1"/>
            <a:r>
              <a:rPr lang="en-US" dirty="0"/>
              <a:t>public String[] </a:t>
            </a:r>
            <a:r>
              <a:rPr lang="en-US" dirty="0" err="1"/>
              <a:t>ServletRequest.getParameterValues</a:t>
            </a:r>
            <a:r>
              <a:rPr lang="en-US" dirty="0"/>
              <a:t> (String name): It returns values of named parameter as a String array if parameter could have multiple values, as in the case of list element with multiple select.</a:t>
            </a:r>
          </a:p>
          <a:p>
            <a:pPr lvl="1"/>
            <a:r>
              <a:rPr lang="en-US" dirty="0"/>
              <a:t>public Enumeration </a:t>
            </a:r>
            <a:r>
              <a:rPr lang="en-US" dirty="0" err="1"/>
              <a:t>ServletRequest.getParameterNames</a:t>
            </a:r>
            <a:r>
              <a:rPr lang="en-US" dirty="0"/>
              <a:t>(): It returns a list of parameter names.</a:t>
            </a:r>
          </a:p>
          <a:p>
            <a:pPr lvl="1"/>
            <a:r>
              <a:rPr lang="en-US" dirty="0"/>
              <a:t>public String </a:t>
            </a:r>
            <a:r>
              <a:rPr lang="en-US" dirty="0" err="1"/>
              <a:t>ServletRequest.getQueryString</a:t>
            </a:r>
            <a:r>
              <a:rPr lang="en-US" dirty="0"/>
              <a:t>(): It returns the raw query string of the request.</a:t>
            </a:r>
          </a:p>
        </p:txBody>
      </p:sp>
      <p:sp>
        <p:nvSpPr>
          <p:cNvPr id="4" name="Text Box 5"/>
          <p:cNvSpPr txBox="1">
            <a:spLocks noChangeArrowheads="1"/>
          </p:cNvSpPr>
          <p:nvPr/>
        </p:nvSpPr>
        <p:spPr bwMode="auto">
          <a:xfrm>
            <a:off x="152400" y="1295400"/>
            <a:ext cx="1219200" cy="861774"/>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We shall be seeing each of these methods in our demo coming next</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93491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7" name="Rectangle 3"/>
          <p:cNvSpPr>
            <a:spLocks noGrp="1" noChangeArrowheads="1"/>
          </p:cNvSpPr>
          <p:nvPr>
            <p:ph type="body" idx="1"/>
          </p:nvPr>
        </p:nvSpPr>
        <p:spPr/>
        <p:txBody>
          <a:bodyPr/>
          <a:lstStyle/>
          <a:p>
            <a:r>
              <a:rPr lang="en-US" dirty="0"/>
              <a:t>Note:</a:t>
            </a:r>
          </a:p>
          <a:p>
            <a:r>
              <a:rPr lang="en-US" dirty="0"/>
              <a:t>Refer the com.igate.ch4.ProcessRequest.java class and userInput.html for data to be submitted from html page.</a:t>
            </a:r>
          </a:p>
          <a:p>
            <a:endParaRPr lang="en-US" dirty="0"/>
          </a:p>
          <a:p>
            <a:r>
              <a:rPr lang="en-US" dirty="0"/>
              <a:t>Invoke this servlet as follows:</a:t>
            </a:r>
          </a:p>
          <a:p>
            <a:r>
              <a:rPr lang="en-US" dirty="0"/>
              <a:t>http://localhost:9090/RequestResponseDemoApp/userInput.html. </a:t>
            </a:r>
          </a:p>
          <a:p>
            <a:r>
              <a:rPr lang="en-US" dirty="0"/>
              <a:t>Make appropriate choices and key in data. On form submit, the </a:t>
            </a:r>
            <a:r>
              <a:rPr lang="en-US" dirty="0" err="1"/>
              <a:t>ProcessRequest</a:t>
            </a:r>
            <a:r>
              <a:rPr lang="en-US" dirty="0"/>
              <a:t> servlet retrieves all form parameters and displays them.</a:t>
            </a:r>
          </a:p>
        </p:txBody>
      </p:sp>
      <p:sp>
        <p:nvSpPr>
          <p:cNvPr id="5" name="Text Box 4"/>
          <p:cNvSpPr txBox="1">
            <a:spLocks noChangeArrowheads="1"/>
          </p:cNvSpPr>
          <p:nvPr/>
        </p:nvSpPr>
        <p:spPr bwMode="auto">
          <a:xfrm>
            <a:off x="152400" y="1295400"/>
            <a:ext cx="1257300" cy="1169551"/>
          </a:xfrm>
          <a:prstGeom prst="rect">
            <a:avLst/>
          </a:prstGeom>
          <a:noFill/>
          <a:ln w="9525">
            <a:noFill/>
            <a:miter lim="800000"/>
            <a:headEnd/>
            <a:tailEnd/>
          </a:ln>
        </p:spPr>
        <p:txBody>
          <a:bodyPr wrap="square">
            <a:spAutoFit/>
          </a:bodyPr>
          <a:lstStyle/>
          <a:p>
            <a:r>
              <a:rPr lang="en-US" sz="1000" dirty="0">
                <a:latin typeface="Arial" panose="020B0604020202020204" pitchFamily="34" charset="0"/>
                <a:cs typeface="Arial" panose="020B0604020202020204" pitchFamily="34" charset="0"/>
              </a:rPr>
              <a:t>Run the ProcessRequest Servlet and  userInput.html to show how to retrieve form parameters</a:t>
            </a: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308598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Rot="1" noChangeAspect="1" noChangeArrowheads="1" noTextEdit="1"/>
          </p:cNvSpPr>
          <p:nvPr>
            <p:ph type="sldImg"/>
          </p:nvPr>
        </p:nvSpPr>
        <p:spPr>
          <a:xfrm>
            <a:off x="1887538" y="839788"/>
            <a:ext cx="4668837" cy="3503612"/>
          </a:xfrm>
          <a:ln/>
        </p:spPr>
      </p:sp>
      <p:sp>
        <p:nvSpPr>
          <p:cNvPr id="26629" name="Rectangle 3"/>
          <p:cNvSpPr>
            <a:spLocks noGrp="1" noChangeArrowheads="1"/>
          </p:cNvSpPr>
          <p:nvPr>
            <p:ph type="body" idx="1"/>
          </p:nvPr>
        </p:nvSpPr>
        <p:spPr>
          <a:xfrm>
            <a:off x="1974850" y="4572001"/>
            <a:ext cx="4489012" cy="3964587"/>
          </a:xfrm>
          <a:noFill/>
          <a:ln/>
        </p:spPr>
        <p:txBody>
          <a:bodyPr/>
          <a:lstStyle/>
          <a:p>
            <a:pPr eaLnBrk="1" hangingPunct="1"/>
            <a:endParaRPr lang="en-US" dirty="0"/>
          </a:p>
        </p:txBody>
      </p:sp>
      <p:sp>
        <p:nvSpPr>
          <p:cNvPr id="4" name="Text Box 4"/>
          <p:cNvSpPr txBox="1">
            <a:spLocks noChangeArrowheads="1"/>
          </p:cNvSpPr>
          <p:nvPr/>
        </p:nvSpPr>
        <p:spPr bwMode="auto">
          <a:xfrm>
            <a:off x="152193" y="1236689"/>
            <a:ext cx="1392828" cy="553990"/>
          </a:xfrm>
          <a:prstGeom prst="rect">
            <a:avLst/>
          </a:prstGeom>
          <a:noFill/>
          <a:ln w="9525">
            <a:noFill/>
            <a:miter lim="800000"/>
            <a:headEnd/>
            <a:tailEnd/>
          </a:ln>
        </p:spPr>
        <p:txBody>
          <a:bodyPr wrap="square" lIns="91430" tIns="45716" rIns="91430" bIns="45716">
            <a:spAutoFit/>
          </a:bodyPr>
          <a:lstStyle/>
          <a:p>
            <a:pPr defTabSz="914437"/>
            <a:r>
              <a:rPr lang="en-US" sz="1000" dirty="0">
                <a:latin typeface="Arial" panose="020B0604020202020204" pitchFamily="34" charset="0"/>
                <a:cs typeface="Arial" panose="020B0604020202020204" pitchFamily="34" charset="0"/>
              </a:rPr>
              <a:t>Lab on all the three forms of Scripting elements.</a:t>
            </a:r>
          </a:p>
        </p:txBody>
      </p:sp>
    </p:spTree>
    <p:extLst>
      <p:ext uri="{BB962C8B-B14F-4D97-AF65-F5344CB8AC3E}">
        <p14:creationId xmlns:p14="http://schemas.microsoft.com/office/powerpoint/2010/main" val="93296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183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91" name="Rectangle 7"/>
          <p:cNvSpPr>
            <a:spLocks noGrp="1" noChangeArrowheads="1"/>
          </p:cNvSpPr>
          <p:nvPr>
            <p:ph type="body" idx="1"/>
          </p:nvPr>
        </p:nvSpPr>
        <p:spPr/>
        <p:txBody>
          <a:bodyPr/>
          <a:lstStyle/>
          <a:p>
            <a:r>
              <a:rPr lang="en-US" dirty="0"/>
              <a:t>To Participants : refer to Appendix-B and extra API’s for the Request object. </a:t>
            </a:r>
          </a:p>
        </p:txBody>
      </p:sp>
      <p:sp>
        <p:nvSpPr>
          <p:cNvPr id="4" name="Text Box 4"/>
          <p:cNvSpPr txBox="1">
            <a:spLocks noChangeArrowheads="1"/>
          </p:cNvSpPr>
          <p:nvPr/>
        </p:nvSpPr>
        <p:spPr bwMode="auto">
          <a:xfrm>
            <a:off x="152400" y="1295400"/>
            <a:ext cx="1257300" cy="3631763"/>
          </a:xfrm>
          <a:prstGeom prst="rect">
            <a:avLst/>
          </a:prstGeom>
          <a:noFill/>
          <a:ln w="9525">
            <a:noFill/>
            <a:miter lim="800000"/>
            <a:headEnd/>
            <a:tailEnd/>
          </a:ln>
        </p:spPr>
        <p:txBody>
          <a:bodyPr wrap="square">
            <a:spAutoFit/>
          </a:bodyPr>
          <a:lstStyle/>
          <a:p>
            <a:r>
              <a:rPr lang="en-US" sz="1000" b="1" dirty="0">
                <a:latin typeface="Arial" panose="020B0604020202020204" pitchFamily="34" charset="0"/>
                <a:cs typeface="Arial" panose="020B0604020202020204" pitchFamily="34" charset="0"/>
              </a:rPr>
              <a:t>Answers for  Match  the Following:</a:t>
            </a:r>
          </a:p>
          <a:p>
            <a:endParaRPr lang="en-US" sz="1000" b="1"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Please give participants about 5 minutes to refer to Appendix-B and extra API’s for the Request object. Then only conduct  review quiz on this slide.</a:t>
            </a:r>
          </a:p>
          <a:p>
            <a:endParaRPr lang="en-US" sz="1000" b="1"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1-b</a:t>
            </a:r>
          </a:p>
          <a:p>
            <a:r>
              <a:rPr lang="en-US" sz="1000" dirty="0">
                <a:latin typeface="Arial" panose="020B0604020202020204" pitchFamily="34" charset="0"/>
                <a:cs typeface="Arial" panose="020B0604020202020204" pitchFamily="34" charset="0"/>
              </a:rPr>
              <a:t>2-d</a:t>
            </a:r>
          </a:p>
          <a:p>
            <a:r>
              <a:rPr lang="en-US" sz="1000" dirty="0">
                <a:latin typeface="Arial" panose="020B0604020202020204" pitchFamily="34" charset="0"/>
                <a:cs typeface="Arial" panose="020B0604020202020204" pitchFamily="34" charset="0"/>
              </a:rPr>
              <a:t>3-e</a:t>
            </a:r>
          </a:p>
          <a:p>
            <a:r>
              <a:rPr lang="en-US" sz="1000" dirty="0">
                <a:latin typeface="Arial" panose="020B0604020202020204" pitchFamily="34" charset="0"/>
                <a:cs typeface="Arial" panose="020B0604020202020204" pitchFamily="34" charset="0"/>
              </a:rPr>
              <a:t>4-c</a:t>
            </a:r>
          </a:p>
          <a:p>
            <a:r>
              <a:rPr lang="en-US" sz="1000" dirty="0">
                <a:latin typeface="Arial" panose="020B0604020202020204" pitchFamily="34" charset="0"/>
                <a:cs typeface="Arial" panose="020B0604020202020204" pitchFamily="34" charset="0"/>
              </a:rPr>
              <a:t>5-f</a:t>
            </a:r>
          </a:p>
          <a:p>
            <a:r>
              <a:rPr lang="en-US" sz="1000" dirty="0">
                <a:latin typeface="Arial" panose="020B0604020202020204" pitchFamily="34" charset="0"/>
                <a:cs typeface="Arial" panose="020B0604020202020204" pitchFamily="34" charset="0"/>
              </a:rPr>
              <a:t>6-a</a:t>
            </a:r>
          </a:p>
          <a:p>
            <a:endParaRPr lang="en-US" sz="1000" dirty="0">
              <a:latin typeface="Arial" panose="020B0604020202020204" pitchFamily="34" charset="0"/>
              <a:cs typeface="Arial" panose="020B0604020202020204" pitchFamily="34" charset="0"/>
            </a:endParaRPr>
          </a:p>
        </p:txBody>
      </p:sp>
      <p:sp>
        <p:nvSpPr>
          <p:cNvPr id="3" name="Slide Image Placeholder 2"/>
          <p:cNvSpPr>
            <a:spLocks noGrp="1" noRot="1" noChangeAspect="1"/>
          </p:cNvSpPr>
          <p:nvPr>
            <p:ph type="sldImg"/>
          </p:nvPr>
        </p:nvSpPr>
        <p:spPr/>
      </p:sp>
    </p:spTree>
    <p:extLst>
      <p:ext uri="{BB962C8B-B14F-4D97-AF65-F5344CB8AC3E}">
        <p14:creationId xmlns:p14="http://schemas.microsoft.com/office/powerpoint/2010/main" val="2531264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3.xml"/><Relationship Id="rId4" Type="http://schemas.openxmlformats.org/officeDocument/2006/relationships/tags" Target="../tags/tag5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tags" Target="../tags/tag5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3.xml"/><Relationship Id="rId1" Type="http://schemas.openxmlformats.org/officeDocument/2006/relationships/tags" Target="../tags/tag5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ags" Target="../tags/tag5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emf"/><Relationship Id="rId2" Type="http://schemas.openxmlformats.org/officeDocument/2006/relationships/tags" Target="../tags/tag5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4.xml"/><Relationship Id="rId4" Type="http://schemas.openxmlformats.org/officeDocument/2006/relationships/tags" Target="../tags/tag6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7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449542466"/>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22"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10374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4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073866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7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204542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937358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01125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19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968428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3983895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1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99946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061580662"/>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74664290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09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205774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2066366417"/>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73909362"/>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07798108"/>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771017587"/>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92821395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146864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3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29006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0459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05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1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1402634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532872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314991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717124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713757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354851366"/>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4208899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5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049111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372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454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216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463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3642048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234435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30190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971787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5821456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773726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858291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33120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770136183"/>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1325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1887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87158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566699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8661695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84454589"/>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24107337"/>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39681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179569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817279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3300263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94847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948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628507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870596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444161519"/>
      </p:ext>
    </p:extLst>
  </p:cSld>
  <p:clrMapOvr>
    <a:masterClrMapping/>
  </p:clrMapOvr>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436010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8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6508025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48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381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47745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57257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435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87652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760321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14563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1556981"/>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197762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8301809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11338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03309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02158682"/>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5529896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427004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8122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226592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9056678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995127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76897516"/>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4618467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141386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2.sv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3.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image" Target="../media/image12.sv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image" Target="../media/image10.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image" Target="../media/image10.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theme" Target="../theme/theme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2.sv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50"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60101194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65834737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2">
            <a:extLst>
              <a:ext uri="{96DAC541-7B7A-43D3-8B79-37D633B846F1}">
                <asvg:svgBlip xmlns="" xmlns:asvg="http://schemas.microsoft.com/office/drawing/2016/SVG/main" r:embed="rId13"/>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137857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47" r:id="rId5"/>
    <p:sldLayoutId id="2147483748" r:id="rId6"/>
    <p:sldLayoutId id="2147483749" r:id="rId7"/>
    <p:sldLayoutId id="2147483750" r:id="rId8"/>
    <p:sldLayoutId id="2147483751" r:id="rId9"/>
    <p:sldLayoutId id="2147483752" r:id="rId10"/>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1">
            <a:extLst>
              <a:ext uri="{96DAC541-7B7A-43D3-8B79-37D633B846F1}">
                <asvg:svgBlip xmlns="" xmlns:asvg="http://schemas.microsoft.com/office/drawing/2016/SVG/main"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99283667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53" r:id="rId23"/>
    <p:sldLayoutId id="2147483754" r:id="rId24"/>
    <p:sldLayoutId id="2147483755" r:id="rId25"/>
    <p:sldLayoutId id="2147483756" r:id="rId26"/>
    <p:sldLayoutId id="2147483757" r:id="rId27"/>
    <p:sldLayoutId id="2147483758" r:id="rId28"/>
    <p:sldLayoutId id="2147483759" r:id="rId29"/>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96910307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218840" y="2569945"/>
            <a:ext cx="3679392" cy="1104239"/>
          </a:xfrm>
        </p:spPr>
        <p:txBody>
          <a:bodyPr>
            <a:normAutofit/>
          </a:bodyPr>
          <a:lstStyle/>
          <a:p>
            <a:r>
              <a:rPr lang="en-US" sz="4400" b="0" dirty="0">
                <a:solidFill>
                  <a:schemeClr val="tx1"/>
                </a:solidFill>
                <a:latin typeface="Candara" panose="020E0502030303020204" pitchFamily="34" charset="0"/>
                <a:ea typeface="ＭＳ Ｐゴシック" charset="-128"/>
              </a:rPr>
              <a:t>Java Servlets </a:t>
            </a:r>
            <a:br>
              <a:rPr lang="en-US" sz="4400" b="0" dirty="0">
                <a:solidFill>
                  <a:schemeClr val="tx1"/>
                </a:solidFill>
                <a:latin typeface="Candara" panose="020E0502030303020204" pitchFamily="34" charset="0"/>
                <a:ea typeface="ＭＳ Ｐゴシック" charset="-128"/>
              </a:rPr>
            </a:br>
            <a:r>
              <a:rPr lang="en-US" sz="4400" dirty="0">
                <a:solidFill>
                  <a:schemeClr val="tx1"/>
                </a:solidFill>
                <a:latin typeface="Candara" panose="020E0502030303020204" pitchFamily="34" charset="0"/>
                <a:ea typeface="ＭＳ Ｐゴシック" charset="-128"/>
              </a:rPr>
              <a:t/>
            </a:r>
            <a:br>
              <a:rPr lang="en-US" sz="4400" dirty="0">
                <a:solidFill>
                  <a:schemeClr val="tx1"/>
                </a:solidFill>
                <a:latin typeface="Candara" panose="020E0502030303020204" pitchFamily="34" charset="0"/>
                <a:ea typeface="ＭＳ Ｐゴシック" charset="-128"/>
              </a:rPr>
            </a:br>
            <a:r>
              <a:rPr lang="en-US" sz="4400" b="0" dirty="0">
                <a:solidFill>
                  <a:schemeClr val="tx1"/>
                </a:solidFill>
                <a:latin typeface="Candara" panose="020E0502030303020204" pitchFamily="34" charset="0"/>
                <a:ea typeface="ＭＳ Ｐゴシック" charset="-128"/>
              </a:rPr>
              <a:t>3.0</a:t>
            </a:r>
          </a:p>
        </p:txBody>
      </p:sp>
      <p:sp>
        <p:nvSpPr>
          <p:cNvPr id="12" name="Subtitle 11"/>
          <p:cNvSpPr>
            <a:spLocks noGrp="1"/>
          </p:cNvSpPr>
          <p:nvPr>
            <p:ph type="subTitle" idx="1"/>
          </p:nvPr>
        </p:nvSpPr>
        <p:spPr>
          <a:xfrm>
            <a:off x="218840" y="4019188"/>
            <a:ext cx="3725949" cy="1223963"/>
          </a:xfrm>
        </p:spPr>
        <p:txBody>
          <a:bodyPr>
            <a:normAutofit/>
          </a:bodyPr>
          <a:lstStyle/>
          <a:p>
            <a:pPr algn="l"/>
            <a:endParaRPr lang="en-US" sz="2000" dirty="0">
              <a:solidFill>
                <a:schemeClr val="tx1"/>
              </a:solidFill>
              <a:latin typeface="Candara" panose="020E0502030303020204" pitchFamily="34" charset="0"/>
              <a:ea typeface="ＭＳ Ｐゴシック" pitchFamily="34" charset="-128"/>
            </a:endParaRPr>
          </a:p>
          <a:p>
            <a:pPr algn="l"/>
            <a:r>
              <a:rPr lang="en-US" sz="2000" dirty="0">
                <a:solidFill>
                  <a:schemeClr val="tx1"/>
                </a:solidFill>
                <a:latin typeface="Candara" panose="020E0502030303020204" pitchFamily="34" charset="0"/>
                <a:ea typeface="ＭＳ Ｐゴシック" pitchFamily="34" charset="-128"/>
              </a:rPr>
              <a:t>Lesson </a:t>
            </a:r>
            <a:r>
              <a:rPr lang="en-US" sz="2000" dirty="0" smtClean="0">
                <a:solidFill>
                  <a:schemeClr val="tx1"/>
                </a:solidFill>
                <a:latin typeface="Candara" panose="020E0502030303020204" pitchFamily="34" charset="0"/>
                <a:ea typeface="ＭＳ Ｐゴシック" pitchFamily="34" charset="-128"/>
              </a:rPr>
              <a:t>03: </a:t>
            </a:r>
            <a:r>
              <a:rPr lang="en-US" sz="2000" dirty="0">
                <a:solidFill>
                  <a:schemeClr val="tx1"/>
                </a:solidFill>
                <a:latin typeface="Candara" panose="020E0502030303020204" pitchFamily="34" charset="0"/>
                <a:ea typeface="ＭＳ Ｐゴシック" charset="-128"/>
              </a:rPr>
              <a:t>Request Object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a:xfrm>
            <a:off x="305991" y="1350387"/>
            <a:ext cx="6793764" cy="4643751"/>
          </a:xfrm>
        </p:spPr>
        <p:txBody>
          <a:bodyPr/>
          <a:lstStyle/>
          <a:p>
            <a:r>
              <a:rPr lang="en-US" sz="1800" dirty="0"/>
              <a:t>In this lesson, we will learn:</a:t>
            </a:r>
          </a:p>
          <a:p>
            <a:endParaRPr lang="en-US" sz="1800" dirty="0"/>
          </a:p>
          <a:p>
            <a:pPr lvl="1"/>
            <a:r>
              <a:rPr lang="en-US" sz="1600" dirty="0"/>
              <a:t>Process GET and POST Requests from Web Clients</a:t>
            </a:r>
          </a:p>
          <a:p>
            <a:pPr lvl="1"/>
            <a:r>
              <a:rPr lang="en-US" sz="1600" dirty="0"/>
              <a:t>Retrieve Parameters from HTML Forms	</a:t>
            </a:r>
          </a:p>
          <a:p>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3</a:t>
            </a:r>
            <a:r>
              <a:rPr lang="en-US" sz="1200" dirty="0" smtClean="0"/>
              <a:t>.1</a:t>
            </a:r>
            <a:r>
              <a:rPr lang="en-US" sz="1200" dirty="0"/>
              <a:t>: Processing Get and Post Requests from Web Clients</a:t>
            </a:r>
            <a:r>
              <a:rPr lang="en-US" dirty="0"/>
              <a:t/>
            </a:r>
            <a:br>
              <a:rPr lang="en-US" dirty="0"/>
            </a:br>
            <a:r>
              <a:rPr lang="en-US" sz="2000" dirty="0"/>
              <a:t>Processing Request: GET / POST</a:t>
            </a:r>
          </a:p>
        </p:txBody>
      </p:sp>
      <p:sp>
        <p:nvSpPr>
          <p:cNvPr id="4" name="Content Placeholder 3"/>
          <p:cNvSpPr>
            <a:spLocks noGrp="1"/>
          </p:cNvSpPr>
          <p:nvPr>
            <p:ph idx="1"/>
          </p:nvPr>
        </p:nvSpPr>
        <p:spPr>
          <a:xfrm>
            <a:off x="298516" y="1494766"/>
            <a:ext cx="8613472" cy="4643751"/>
          </a:xfrm>
        </p:spPr>
        <p:txBody>
          <a:bodyPr/>
          <a:lstStyle/>
          <a:p>
            <a:r>
              <a:rPr lang="en-US" sz="1800" dirty="0"/>
              <a:t>HTTP GET  / POST Requests</a:t>
            </a:r>
          </a:p>
          <a:p>
            <a:endParaRPr lang="en-US" sz="1800" dirty="0"/>
          </a:p>
          <a:p>
            <a:pPr lvl="1"/>
            <a:r>
              <a:rPr lang="en-US" sz="1600" dirty="0"/>
              <a:t>When a client sends a request for processing it could be either GET / POST HTTP method</a:t>
            </a:r>
          </a:p>
          <a:p>
            <a:pPr lvl="1"/>
            <a:r>
              <a:rPr lang="en-US" sz="1600" dirty="0"/>
              <a:t>If no method is specified it defaults to be GET. These methods are exposed from the HTTP specification.</a:t>
            </a:r>
          </a:p>
          <a:p>
            <a:pPr lvl="1"/>
            <a:r>
              <a:rPr lang="en-US" sz="1600" dirty="0"/>
              <a:t>In the GET method the parameters would be appended in URL. Thus there would be no security as parameters would be exposed in URL</a:t>
            </a:r>
          </a:p>
          <a:p>
            <a:pPr lvl="1"/>
            <a:r>
              <a:rPr lang="en-US" sz="1600" dirty="0"/>
              <a:t>To use the POST method it must be explicitly stated in the HTML page in the form tag</a:t>
            </a:r>
          </a:p>
          <a:p>
            <a:pPr lvl="1"/>
            <a:r>
              <a:rPr lang="en-US" sz="1600" dirty="0"/>
              <a:t>In the POST method the parameters would be appended in the request body.  Thus the data would be secured as it is not exposed in URL.</a:t>
            </a:r>
          </a:p>
          <a:p>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3</a:t>
            </a:r>
            <a:r>
              <a:rPr lang="en-US" sz="1200" dirty="0" smtClean="0"/>
              <a:t>.2</a:t>
            </a:r>
            <a:r>
              <a:rPr lang="en-US" sz="1200" dirty="0"/>
              <a:t>: Retrieve Parameters from HTML Forms</a:t>
            </a:r>
            <a:r>
              <a:rPr lang="en-US" dirty="0"/>
              <a:t/>
            </a:r>
            <a:br>
              <a:rPr lang="en-US" dirty="0"/>
            </a:br>
            <a:r>
              <a:rPr lang="en-US" sz="2000" dirty="0"/>
              <a:t>Processing Request: Handling Form data</a:t>
            </a:r>
          </a:p>
        </p:txBody>
      </p:sp>
      <p:sp>
        <p:nvSpPr>
          <p:cNvPr id="4" name="Content Placeholder 3"/>
          <p:cNvSpPr>
            <a:spLocks noGrp="1"/>
          </p:cNvSpPr>
          <p:nvPr>
            <p:ph idx="1"/>
          </p:nvPr>
        </p:nvSpPr>
        <p:spPr/>
        <p:txBody>
          <a:bodyPr/>
          <a:lstStyle/>
          <a:p>
            <a:r>
              <a:rPr lang="en-US" sz="1800" dirty="0"/>
              <a:t>The servlet receives parameters using these methods of </a:t>
            </a:r>
            <a:r>
              <a:rPr lang="en-US" sz="1800" dirty="0" err="1"/>
              <a:t>ServletRequest</a:t>
            </a:r>
            <a:r>
              <a:rPr lang="en-US" sz="1800" dirty="0"/>
              <a:t> object:   </a:t>
            </a:r>
          </a:p>
          <a:p>
            <a:endParaRPr lang="en-US" sz="1800" dirty="0"/>
          </a:p>
          <a:p>
            <a:pPr lvl="1"/>
            <a:r>
              <a:rPr lang="en-US" sz="1600" dirty="0"/>
              <a:t>public String </a:t>
            </a:r>
            <a:r>
              <a:rPr lang="en-US" sz="1600" dirty="0" err="1"/>
              <a:t>ServletRequest.getParameter</a:t>
            </a:r>
            <a:r>
              <a:rPr lang="en-US" sz="1600" dirty="0"/>
              <a:t> (String name)</a:t>
            </a:r>
          </a:p>
          <a:p>
            <a:pPr lvl="1"/>
            <a:r>
              <a:rPr lang="en-US" sz="1600" dirty="0"/>
              <a:t>public String[] </a:t>
            </a:r>
            <a:r>
              <a:rPr lang="en-US" sz="1600" dirty="0" err="1"/>
              <a:t>ServletRequest.getParameterValues</a:t>
            </a:r>
            <a:r>
              <a:rPr lang="en-US" sz="1600" dirty="0"/>
              <a:t> (String name)</a:t>
            </a:r>
          </a:p>
          <a:p>
            <a:pPr lvl="1"/>
            <a:r>
              <a:rPr lang="en-US" sz="1600" dirty="0"/>
              <a:t>public Enumeration </a:t>
            </a:r>
            <a:r>
              <a:rPr lang="en-US" sz="1600" dirty="0" err="1"/>
              <a:t>ServletRequest.getParameterNames</a:t>
            </a:r>
            <a:r>
              <a:rPr lang="en-US" sz="1600" dirty="0"/>
              <a:t>()</a:t>
            </a:r>
          </a:p>
          <a:p>
            <a:pPr lvl="1"/>
            <a:r>
              <a:rPr lang="en-US" sz="1600" dirty="0"/>
              <a:t>public String </a:t>
            </a:r>
            <a:r>
              <a:rPr lang="en-US" sz="1600" dirty="0" err="1"/>
              <a:t>ServletRequest.getQueryString</a:t>
            </a:r>
            <a:r>
              <a:rPr lang="en-US" sz="1600" dirty="0"/>
              <a:t>()</a:t>
            </a:r>
          </a:p>
          <a:p>
            <a:pPr lvl="1"/>
            <a:r>
              <a:rPr lang="en-US" sz="1600" dirty="0"/>
              <a:t>public </a:t>
            </a:r>
            <a:r>
              <a:rPr lang="en-US" sz="1600" dirty="0" err="1"/>
              <a:t>RequestDispatcher</a:t>
            </a:r>
            <a:r>
              <a:rPr lang="en-US" sz="1600" dirty="0"/>
              <a:t> </a:t>
            </a:r>
            <a:r>
              <a:rPr lang="en-US" sz="1600" dirty="0" err="1"/>
              <a:t>getRequestDispatcher</a:t>
            </a:r>
            <a:r>
              <a:rPr lang="en-US" sz="1600" dirty="0"/>
              <a:t>(String </a:t>
            </a:r>
            <a:r>
              <a:rPr lang="en-US" sz="1600" dirty="0" err="1"/>
              <a:t>url</a:t>
            </a:r>
            <a:r>
              <a:rPr lang="en-US" sz="1600" dirty="0"/>
              <a:t>); </a:t>
            </a:r>
          </a:p>
          <a:p>
            <a:endParaRPr lang="en-US" dirty="0"/>
          </a:p>
        </p:txBody>
      </p:sp>
    </p:spTree>
    <p:extLst>
      <p:ext uri="{BB962C8B-B14F-4D97-AF65-F5344CB8AC3E}">
        <p14:creationId xmlns:p14="http://schemas.microsoft.com/office/powerpoint/2010/main" val="153424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normAutofit/>
          </a:bodyPr>
          <a:lstStyle/>
          <a:p>
            <a:r>
              <a:rPr lang="en-US" sz="2000" dirty="0"/>
              <a:t>Demo : Handling Form data</a:t>
            </a:r>
          </a:p>
        </p:txBody>
      </p:sp>
      <p:sp>
        <p:nvSpPr>
          <p:cNvPr id="4" name="Content Placeholder 3"/>
          <p:cNvSpPr>
            <a:spLocks noGrp="1"/>
          </p:cNvSpPr>
          <p:nvPr>
            <p:ph idx="1"/>
          </p:nvPr>
        </p:nvSpPr>
        <p:spPr>
          <a:xfrm>
            <a:off x="305991" y="1350387"/>
            <a:ext cx="6649748" cy="4643751"/>
          </a:xfrm>
        </p:spPr>
        <p:txBody>
          <a:bodyPr/>
          <a:lstStyle/>
          <a:p>
            <a:endParaRPr lang="en-US" sz="1800" dirty="0"/>
          </a:p>
          <a:p>
            <a:r>
              <a:rPr lang="en-US" sz="1800" dirty="0"/>
              <a:t>Execute the </a:t>
            </a:r>
            <a:r>
              <a:rPr lang="en-US" sz="1800" dirty="0" err="1"/>
              <a:t>ProcessRequest</a:t>
            </a:r>
            <a:r>
              <a:rPr lang="en-US" sz="1800" dirty="0"/>
              <a:t> servlet that </a:t>
            </a:r>
          </a:p>
          <a:p>
            <a:r>
              <a:rPr lang="en-US" sz="1800" dirty="0"/>
              <a:t>reads form data.</a:t>
            </a:r>
          </a:p>
          <a:p>
            <a:pPr mar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Lab: </a:t>
            </a:r>
            <a:r>
              <a:rPr lang="en-US" sz="2000" dirty="0" smtClean="0"/>
              <a:t>Request Object</a:t>
            </a:r>
            <a:endParaRPr lang="en-US" sz="2000" dirty="0"/>
          </a:p>
        </p:txBody>
      </p:sp>
      <p:sp>
        <p:nvSpPr>
          <p:cNvPr id="5" name="Content Placeholder 4"/>
          <p:cNvSpPr>
            <a:spLocks noGrp="1"/>
          </p:cNvSpPr>
          <p:nvPr>
            <p:ph idx="1"/>
          </p:nvPr>
        </p:nvSpPr>
        <p:spPr/>
        <p:txBody>
          <a:bodyPr>
            <a:normAutofit/>
          </a:bodyPr>
          <a:lstStyle/>
          <a:p>
            <a:r>
              <a:rPr lang="en-US" sz="1600" dirty="0"/>
              <a:t>Lab </a:t>
            </a:r>
            <a:r>
              <a:rPr lang="en-US" sz="1600" dirty="0"/>
              <a:t>2</a:t>
            </a:r>
            <a:r>
              <a:rPr lang="en-US" sz="1600" dirty="0" smtClean="0"/>
              <a:t>.1</a:t>
            </a:r>
            <a:endParaRPr lang="en-US" sz="1600" dirty="0"/>
          </a:p>
        </p:txBody>
      </p:sp>
    </p:spTree>
    <p:extLst>
      <p:ext uri="{BB962C8B-B14F-4D97-AF65-F5344CB8AC3E}">
        <p14:creationId xmlns:p14="http://schemas.microsoft.com/office/powerpoint/2010/main" val="2220304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Summary</a:t>
            </a:r>
          </a:p>
        </p:txBody>
      </p:sp>
      <p:sp>
        <p:nvSpPr>
          <p:cNvPr id="6" name="Content Placeholder 5"/>
          <p:cNvSpPr>
            <a:spLocks noGrp="1"/>
          </p:cNvSpPr>
          <p:nvPr>
            <p:ph idx="1"/>
          </p:nvPr>
        </p:nvSpPr>
        <p:spPr/>
        <p:txBody>
          <a:bodyPr/>
          <a:lstStyle/>
          <a:p>
            <a:r>
              <a:rPr lang="en-US" sz="1800" dirty="0"/>
              <a:t>In this lesson, we have learnt:</a:t>
            </a:r>
          </a:p>
          <a:p>
            <a:endParaRPr lang="en-US" sz="1800" dirty="0"/>
          </a:p>
          <a:p>
            <a:pPr lvl="1"/>
            <a:r>
              <a:rPr lang="en-US" sz="1600" dirty="0"/>
              <a:t>Process GET and POST Requests from Web Clients</a:t>
            </a:r>
          </a:p>
          <a:p>
            <a:pPr lvl="1"/>
            <a:r>
              <a:rPr lang="en-US" sz="1600" dirty="0"/>
              <a:t>Retrieve Parameters from HTML Client Forms	</a:t>
            </a:r>
          </a:p>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4"/>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graphicFrame>
        <p:nvGraphicFramePr>
          <p:cNvPr id="271477" name="Group 117"/>
          <p:cNvGraphicFramePr>
            <a:graphicFrameLocks noGrp="1"/>
          </p:cNvGraphicFramePr>
          <p:nvPr>
            <p:extLst>
              <p:ext uri="{D42A27DB-BD31-4B8C-83A1-F6EECF244321}">
                <p14:modId xmlns:p14="http://schemas.microsoft.com/office/powerpoint/2010/main" val="2066907477"/>
              </p:ext>
            </p:extLst>
          </p:nvPr>
        </p:nvGraphicFramePr>
        <p:xfrm>
          <a:off x="887704" y="1362609"/>
          <a:ext cx="5874658" cy="4909315"/>
        </p:xfrm>
        <a:graphic>
          <a:graphicData uri="http://schemas.openxmlformats.org/drawingml/2006/table">
            <a:tbl>
              <a:tblPr/>
              <a:tblGrid>
                <a:gridCol w="2185919">
                  <a:extLst>
                    <a:ext uri="{9D8B030D-6E8A-4147-A177-3AD203B41FA5}">
                      <a16:colId xmlns="" xmlns:a16="http://schemas.microsoft.com/office/drawing/2014/main" val="20000"/>
                    </a:ext>
                  </a:extLst>
                </a:gridCol>
                <a:gridCol w="3688739">
                  <a:extLst>
                    <a:ext uri="{9D8B030D-6E8A-4147-A177-3AD203B41FA5}">
                      <a16:colId xmlns="" xmlns:a16="http://schemas.microsoft.com/office/drawing/2014/main" val="20001"/>
                    </a:ext>
                  </a:extLst>
                </a:gridCol>
              </a:tblGrid>
              <a:tr h="919544">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a:tabLst/>
                      </a:pPr>
                      <a:r>
                        <a:rPr kumimoji="0" lang="en-US" sz="1600" b="0" i="0" u="none" strike="noStrike" cap="none" normalizeH="0" baseline="0" dirty="0">
                          <a:ln>
                            <a:noFill/>
                          </a:ln>
                          <a:solidFill>
                            <a:sysClr val="windowText" lastClr="000000"/>
                          </a:solidFill>
                          <a:effectLst/>
                          <a:latin typeface="+mn-lt"/>
                        </a:rPr>
                        <a:t>getPathInfo()</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a:tabLst/>
                      </a:pPr>
                      <a:r>
                        <a:rPr kumimoji="0" lang="en-US" sz="1600" b="0" i="0" u="none" strike="noStrike" cap="none" normalizeH="0" baseline="0">
                          <a:ln>
                            <a:noFill/>
                          </a:ln>
                          <a:solidFill>
                            <a:sysClr val="windowText" lastClr="000000"/>
                          </a:solidFill>
                          <a:effectLst/>
                          <a:latin typeface="+mn-lt"/>
                        </a:rPr>
                        <a:t>Returns the means by which HTTP  request was made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68338">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2"/>
                        <a:tabLst/>
                      </a:pPr>
                      <a:r>
                        <a:rPr kumimoji="0" lang="en-US" sz="1600" b="0" i="0" u="none" strike="noStrike" cap="none" normalizeH="0" baseline="0" dirty="0">
                          <a:ln>
                            <a:noFill/>
                          </a:ln>
                          <a:solidFill>
                            <a:sysClr val="windowText" lastClr="000000"/>
                          </a:solidFill>
                          <a:effectLst/>
                          <a:latin typeface="+mn-lt"/>
                        </a:rPr>
                        <a:t>getQueryString()</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2"/>
                        <a:tabLst/>
                      </a:pPr>
                      <a:r>
                        <a:rPr kumimoji="0" lang="en-US" sz="1600" b="0" i="0" u="none" strike="noStrike" cap="none" normalizeH="0" baseline="0" dirty="0">
                          <a:ln>
                            <a:noFill/>
                          </a:ln>
                          <a:solidFill>
                            <a:sysClr val="windowText" lastClr="000000"/>
                          </a:solidFill>
                          <a:effectLst/>
                          <a:latin typeface="+mn-lt"/>
                        </a:rPr>
                        <a:t>Returns extra path info</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77863">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3"/>
                        <a:tabLst/>
                      </a:pPr>
                      <a:r>
                        <a:rPr kumimoji="0" lang="en-US" sz="1600" b="0" i="0" u="none" strike="noStrike" cap="none" normalizeH="0" baseline="0">
                          <a:ln>
                            <a:noFill/>
                          </a:ln>
                          <a:solidFill>
                            <a:sysClr val="windowText" lastClr="000000"/>
                          </a:solidFill>
                          <a:effectLst/>
                          <a:latin typeface="+mn-lt"/>
                        </a:rPr>
                        <a:t>getRemoteHost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3"/>
                        <a:tabLst/>
                      </a:pPr>
                      <a:r>
                        <a:rPr kumimoji="0" lang="en-US" sz="1600" b="0" i="0" u="none" strike="noStrike" cap="none" normalizeH="0" baseline="0" dirty="0">
                          <a:ln>
                            <a:noFill/>
                          </a:ln>
                          <a:solidFill>
                            <a:sysClr val="windowText" lastClr="000000"/>
                          </a:solidFill>
                          <a:effectLst/>
                          <a:latin typeface="+mn-lt"/>
                        </a:rPr>
                        <a:t>Translates given path into real path</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77863">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4"/>
                        <a:tabLst/>
                      </a:pPr>
                      <a:r>
                        <a:rPr kumimoji="0" lang="en-US" sz="1600" b="0" i="0" u="none" strike="noStrike" cap="none" normalizeH="0" baseline="0">
                          <a:ln>
                            <a:noFill/>
                          </a:ln>
                          <a:solidFill>
                            <a:sysClr val="windowText" lastClr="000000"/>
                          </a:solidFill>
                          <a:effectLst/>
                          <a:latin typeface="+mn-lt"/>
                        </a:rPr>
                        <a:t>getRealPath()</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4"/>
                        <a:tabLst/>
                      </a:pPr>
                      <a:r>
                        <a:rPr kumimoji="0" lang="en-US" sz="1600" b="0" i="0" u="none" strike="noStrike" cap="none" normalizeH="0" baseline="0">
                          <a:ln>
                            <a:noFill/>
                          </a:ln>
                          <a:solidFill>
                            <a:sysClr val="windowText" lastClr="000000"/>
                          </a:solidFill>
                          <a:effectLst/>
                          <a:latin typeface="+mn-lt"/>
                        </a:rPr>
                        <a:t>Returns string following the URL</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919544">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5"/>
                        <a:tabLst/>
                      </a:pPr>
                      <a:r>
                        <a:rPr kumimoji="0" lang="en-US" sz="1600" b="0" i="0" u="none" strike="noStrike" cap="none" normalizeH="0" baseline="0">
                          <a:ln>
                            <a:noFill/>
                          </a:ln>
                          <a:solidFill>
                            <a:sysClr val="windowText" lastClr="000000"/>
                          </a:solidFill>
                          <a:effectLst/>
                          <a:latin typeface="+mn-lt"/>
                        </a:rPr>
                        <a:t>getContentType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5"/>
                        <a:tabLst/>
                      </a:pPr>
                      <a:r>
                        <a:rPr kumimoji="0" lang="en-US" sz="1600" b="0" i="0" u="none" strike="noStrike" cap="none" normalizeH="0" baseline="0">
                          <a:ln>
                            <a:noFill/>
                          </a:ln>
                          <a:solidFill>
                            <a:sysClr val="windowText" lastClr="000000"/>
                          </a:solidFill>
                          <a:effectLst/>
                          <a:latin typeface="+mn-lt"/>
                        </a:rPr>
                        <a:t>Returns the fully qualified name of the client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1046163">
                <a:tc>
                  <a:txBody>
                    <a:bodyPr/>
                    <a:lstStyle/>
                    <a:p>
                      <a:pPr marL="0" marR="0" lvl="0" indent="0" algn="l" defTabSz="914400" rtl="0" eaLnBrk="1" fontAlgn="base" latinLnBrk="0" hangingPunct="1">
                        <a:lnSpc>
                          <a:spcPct val="115000"/>
                        </a:lnSpc>
                        <a:spcBef>
                          <a:spcPct val="0"/>
                        </a:spcBef>
                        <a:spcAft>
                          <a:spcPct val="0"/>
                        </a:spcAft>
                        <a:buClrTx/>
                        <a:buSzTx/>
                        <a:buFontTx/>
                        <a:buAutoNum type="arabicPeriod" startAt="6"/>
                        <a:tabLst/>
                      </a:pPr>
                      <a:r>
                        <a:rPr kumimoji="0" lang="en-US" sz="1600" b="0" i="0" u="none" strike="noStrike" cap="none" normalizeH="0" baseline="0">
                          <a:ln>
                            <a:noFill/>
                          </a:ln>
                          <a:solidFill>
                            <a:sysClr val="windowText" lastClr="000000"/>
                          </a:solidFill>
                          <a:effectLst/>
                          <a:latin typeface="+mn-lt"/>
                        </a:rPr>
                        <a:t>getMethod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ct val="0"/>
                        </a:spcAft>
                        <a:buClrTx/>
                        <a:buSzTx/>
                        <a:buFontTx/>
                        <a:buAutoNum type="alphaUcPeriod" startAt="6"/>
                        <a:tabLst/>
                      </a:pPr>
                      <a:r>
                        <a:rPr kumimoji="0" lang="en-US" sz="1600" b="0" i="0" u="none" strike="noStrike" cap="none" normalizeH="0" baseline="0" dirty="0">
                          <a:ln>
                            <a:noFill/>
                          </a:ln>
                          <a:solidFill>
                            <a:sysClr val="windowText" lastClr="000000"/>
                          </a:solidFill>
                          <a:effectLst/>
                          <a:latin typeface="+mn-lt"/>
                        </a:rPr>
                        <a:t>Returns the MIME type of the body of the request </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bl>
          </a:graphicData>
        </a:graphic>
      </p:graphicFrame>
      <p:sp>
        <p:nvSpPr>
          <p:cNvPr id="4" name="Title 3"/>
          <p:cNvSpPr>
            <a:spLocks noGrp="1"/>
          </p:cNvSpPr>
          <p:nvPr>
            <p:ph type="title"/>
          </p:nvPr>
        </p:nvSpPr>
        <p:spPr/>
        <p:txBody>
          <a:bodyPr/>
          <a:lstStyle/>
          <a:p>
            <a:r>
              <a:rPr lang="en-US" dirty="0"/>
              <a:t>Review – Match the Following</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D92835-8126-4EA0-BD8F-81918D1881CD}"/>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7069</TotalTime>
  <Words>927</Words>
  <Application>Microsoft Office PowerPoint</Application>
  <PresentationFormat>On-screen Show (4:3)</PresentationFormat>
  <Paragraphs>108</Paragraphs>
  <Slides>8</Slides>
  <Notes>8</Notes>
  <HiddenSlides>0</HiddenSlides>
  <MMClips>0</MMClips>
  <ScaleCrop>false</ScaleCrop>
  <HeadingPairs>
    <vt:vector size="8" baseType="variant">
      <vt:variant>
        <vt:lpstr>Fonts Used</vt:lpstr>
      </vt:variant>
      <vt:variant>
        <vt:i4>9</vt:i4>
      </vt:variant>
      <vt:variant>
        <vt:lpstr>Theme</vt:lpstr>
      </vt:variant>
      <vt:variant>
        <vt:i4>5</vt:i4>
      </vt:variant>
      <vt:variant>
        <vt:lpstr>Embedded OLE Servers</vt:lpstr>
      </vt:variant>
      <vt:variant>
        <vt:i4>1</vt:i4>
      </vt:variant>
      <vt:variant>
        <vt:lpstr>Slide Titles</vt:lpstr>
      </vt:variant>
      <vt:variant>
        <vt:i4>8</vt:i4>
      </vt:variant>
    </vt:vector>
  </HeadingPairs>
  <TitlesOfParts>
    <vt:vector size="23" baseType="lpstr">
      <vt:lpstr>ＭＳ Ｐゴシック</vt:lpstr>
      <vt:lpstr>Arial</vt:lpstr>
      <vt:lpstr>Calibri</vt:lpstr>
      <vt:lpstr>Candara</vt:lpstr>
      <vt:lpstr>Georgia</vt:lpstr>
      <vt:lpstr>Helvetica Light</vt:lpstr>
      <vt:lpstr>Trebuchet MS</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3.1: Processing Get and Post Requests from Web Clients Processing Request: GET / POST</vt:lpstr>
      <vt:lpstr>3.2: Retrieve Parameters from HTML Forms Processing Request: Handling Form data</vt:lpstr>
      <vt:lpstr>Demo : Handling Form data</vt:lpstr>
      <vt:lpstr>Lab: Request Object</vt:lpstr>
      <vt:lpstr>Summary</vt:lpstr>
      <vt:lpstr>Review – Match the Following</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264</cp:revision>
  <dcterms:created xsi:type="dcterms:W3CDTF">2012-05-18T02:59:15Z</dcterms:created>
  <dcterms:modified xsi:type="dcterms:W3CDTF">2019-02-12T11:19:28Z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